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League Gothic" panose="020B0604020202020204" charset="0"/>
      <p:regular r:id="rId10"/>
    </p:embeddedFont>
    <p:embeddedFont>
      <p:font typeface="Muli" panose="020B0604020202020204" charset="0"/>
      <p:regular r:id="rId11"/>
    </p:embeddedFont>
    <p:embeddedFont>
      <p:font typeface="Muli Bold" panose="020B0604020202020204" charset="0"/>
      <p:regular r:id="rId12"/>
    </p:embeddedFont>
    <p:embeddedFont>
      <p:font typeface="Rubik Dirt" panose="020B0604020202020204" charset="-79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21368" b="-34532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>
            <a:off x="5029200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>
            <a:off x="0" y="-3146415"/>
            <a:ext cx="18288000" cy="17511955"/>
          </a:xfrm>
          <a:custGeom>
            <a:avLst/>
            <a:gdLst/>
            <a:ahLst/>
            <a:cxnLst/>
            <a:rect l="l" t="t" r="r" b="b"/>
            <a:pathLst>
              <a:path w="18288000" h="17511955">
                <a:moveTo>
                  <a:pt x="0" y="0"/>
                </a:moveTo>
                <a:lnTo>
                  <a:pt x="18288000" y="0"/>
                </a:lnTo>
                <a:lnTo>
                  <a:pt x="18288000" y="17511955"/>
                </a:lnTo>
                <a:lnTo>
                  <a:pt x="0" y="17511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93" r="-5511" b="-5093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TextBox 5"/>
          <p:cNvSpPr txBox="1"/>
          <p:nvPr/>
        </p:nvSpPr>
        <p:spPr>
          <a:xfrm>
            <a:off x="2314586" y="4273591"/>
            <a:ext cx="13658828" cy="275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23916" y="9832456"/>
            <a:ext cx="526408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b="1" spc="379">
                <a:solidFill>
                  <a:srgbClr val="CB6CE6"/>
                </a:solidFill>
                <a:latin typeface="Muli Bold"/>
                <a:ea typeface="Muli Bold"/>
                <a:cs typeface="Muli Bold"/>
                <a:sym typeface="Muli Bold"/>
              </a:rPr>
              <a:t>TEBOGO SAKO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53633" y="3339535"/>
            <a:ext cx="8380734" cy="100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7"/>
              </a:lnSpc>
            </a:pPr>
            <a:r>
              <a:rPr lang="en-US" sz="5598" spc="839">
                <a:solidFill>
                  <a:srgbClr val="CB6CE6"/>
                </a:solidFill>
                <a:latin typeface="Rubik Dirt"/>
                <a:ea typeface="Rubik Dirt"/>
                <a:cs typeface="Rubik Dirt"/>
                <a:sym typeface="Rubik Dirt"/>
              </a:rPr>
              <a:t>ORGANIC CAFE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2006903" y="3977788"/>
            <a:ext cx="2624131" cy="262413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59"/>
                </a:lnSpc>
              </a:pPr>
              <a:r>
                <a:rPr lang="en-US" sz="48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R713K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31218" y="3977788"/>
            <a:ext cx="2624131" cy="26241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59"/>
                </a:lnSpc>
              </a:pPr>
              <a:r>
                <a:rPr lang="en-US" sz="48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9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31934" y="3977788"/>
            <a:ext cx="2624131" cy="262413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59"/>
                </a:lnSpc>
              </a:pPr>
              <a:r>
                <a:rPr lang="en-US" sz="48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R149k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057275"/>
            <a:ext cx="598537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REVENUE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1217" y="7144898"/>
            <a:ext cx="2675503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TOTAL REVENUE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31218" y="7144898"/>
            <a:ext cx="3280620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TOTAL PRODUCTS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25601" y="7144898"/>
            <a:ext cx="3036798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TOTAL ITEM SALES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>
            <a:off x="1028700" y="2773474"/>
            <a:ext cx="8198076" cy="5022087"/>
          </a:xfrm>
          <a:custGeom>
            <a:avLst/>
            <a:gdLst/>
            <a:ahLst/>
            <a:cxnLst/>
            <a:rect l="l" t="t" r="r" b="b"/>
            <a:pathLst>
              <a:path w="8198076" h="5022087">
                <a:moveTo>
                  <a:pt x="0" y="0"/>
                </a:moveTo>
                <a:lnTo>
                  <a:pt x="8198076" y="0"/>
                </a:lnTo>
                <a:lnTo>
                  <a:pt x="8198076" y="5022087"/>
                </a:lnTo>
                <a:lnTo>
                  <a:pt x="0" y="502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79" r="-26979" b="-3570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TextBox 4"/>
          <p:cNvSpPr txBox="1"/>
          <p:nvPr/>
        </p:nvSpPr>
        <p:spPr>
          <a:xfrm>
            <a:off x="1028700" y="1057275"/>
            <a:ext cx="598537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REVENUE PER MONTH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98405" y="2494709"/>
            <a:ext cx="4719455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</a:pPr>
            <a:r>
              <a:rPr lang="en-US" sz="3799">
                <a:solidFill>
                  <a:srgbClr val="CB6CE6"/>
                </a:solidFill>
                <a:latin typeface="Rubik Dirt"/>
                <a:ea typeface="Rubik Dirt"/>
                <a:cs typeface="Rubik Dirt"/>
                <a:sym typeface="Rubik Dirt"/>
              </a:rPr>
              <a:t>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98405" y="3301365"/>
            <a:ext cx="6214224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Sales performed exceptionally well in June compared to the other months, largely due to the seasonal shift into winter. May recorded the second-highest performance, followed closely by April.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>
            <a:off x="1028700" y="2531959"/>
            <a:ext cx="8115300" cy="5223082"/>
          </a:xfrm>
          <a:custGeom>
            <a:avLst/>
            <a:gdLst/>
            <a:ahLst/>
            <a:cxnLst/>
            <a:rect l="l" t="t" r="r" b="b"/>
            <a:pathLst>
              <a:path w="8115300" h="5223082">
                <a:moveTo>
                  <a:pt x="0" y="0"/>
                </a:moveTo>
                <a:lnTo>
                  <a:pt x="8115300" y="0"/>
                </a:lnTo>
                <a:lnTo>
                  <a:pt x="8115300" y="5223082"/>
                </a:lnTo>
                <a:lnTo>
                  <a:pt x="0" y="522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427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TextBox 4"/>
          <p:cNvSpPr txBox="1"/>
          <p:nvPr/>
        </p:nvSpPr>
        <p:spPr>
          <a:xfrm>
            <a:off x="1028700" y="1057275"/>
            <a:ext cx="789037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REVENUE PER LOCATION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44414" y="3279841"/>
            <a:ext cx="6214224" cy="221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Revenue distribution across the three store  locations is relatively balanced, with Hell’s Kitchen contributing 33.8%, Astoria accounting for 33.2%, and Lower Manhattan generating 32.9% of total revenue. This close distribution indicates consistent performance across all stores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44414" y="2541484"/>
            <a:ext cx="4719455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</a:pPr>
            <a:r>
              <a:rPr lang="en-US" sz="3799">
                <a:solidFill>
                  <a:srgbClr val="CB6CE6"/>
                </a:solidFill>
                <a:latin typeface="Rubik Dirt"/>
                <a:ea typeface="Rubik Dirt"/>
                <a:cs typeface="Rubik Dirt"/>
                <a:sym typeface="Rubik Dirt"/>
              </a:rPr>
              <a:t>INSIGHTS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>
            <a:off x="1028700" y="2515584"/>
            <a:ext cx="8496300" cy="5294916"/>
          </a:xfrm>
          <a:custGeom>
            <a:avLst/>
            <a:gdLst/>
            <a:ahLst/>
            <a:cxnLst/>
            <a:rect l="l" t="t" r="r" b="b"/>
            <a:pathLst>
              <a:path w="8115300" h="3735579">
                <a:moveTo>
                  <a:pt x="0" y="0"/>
                </a:moveTo>
                <a:lnTo>
                  <a:pt x="8115300" y="0"/>
                </a:lnTo>
                <a:lnTo>
                  <a:pt x="8115300" y="3735579"/>
                </a:lnTo>
                <a:lnTo>
                  <a:pt x="0" y="373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00" r="-3400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TextBox 4"/>
          <p:cNvSpPr txBox="1"/>
          <p:nvPr/>
        </p:nvSpPr>
        <p:spPr>
          <a:xfrm>
            <a:off x="1028700" y="1057275"/>
            <a:ext cx="9952257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REVENUE BY PRODUCT CATEGORY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74423" y="3460432"/>
            <a:ext cx="5605583" cy="332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Coffee consistently emerges as the highest performing category across all three stores, indicating strong and stable customer demand. Tea follows as the second best performing category, suggesting a clear preference for hot beverages. 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Baked goods rank third, highlighting their role as a complementary, rather than primary, revenue driver.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74423" y="2525109"/>
            <a:ext cx="4719455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</a:pPr>
            <a:r>
              <a:rPr lang="en-US" sz="3799">
                <a:solidFill>
                  <a:srgbClr val="CB6CE6"/>
                </a:solidFill>
                <a:latin typeface="Rubik Dirt"/>
                <a:ea typeface="Rubik Dirt"/>
                <a:cs typeface="Rubik Dirt"/>
                <a:sym typeface="Rubik Dirt"/>
              </a:rPr>
              <a:t>INSIGHTS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>
            <a:off x="0" y="7247853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>
            <a:off x="1052174" y="2468260"/>
            <a:ext cx="10252909" cy="5570840"/>
          </a:xfrm>
          <a:custGeom>
            <a:avLst/>
            <a:gdLst/>
            <a:ahLst/>
            <a:cxnLst/>
            <a:rect l="l" t="t" r="r" b="b"/>
            <a:pathLst>
              <a:path w="10252909" h="5076581">
                <a:moveTo>
                  <a:pt x="0" y="0"/>
                </a:moveTo>
                <a:lnTo>
                  <a:pt x="10252909" y="0"/>
                </a:lnTo>
                <a:lnTo>
                  <a:pt x="10252909" y="5076581"/>
                </a:lnTo>
                <a:lnTo>
                  <a:pt x="0" y="507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4" r="-7146" b="-464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TextBox 5"/>
          <p:cNvSpPr txBox="1"/>
          <p:nvPr/>
        </p:nvSpPr>
        <p:spPr>
          <a:xfrm>
            <a:off x="1028700" y="1057275"/>
            <a:ext cx="765564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REVENUE BY TIME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07625" y="3856358"/>
            <a:ext cx="5840786" cy="307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Sales peak during the mid-morning period, indicating this as the primary revenue-generating time of day. Early morning follows as the second-highest performing period, with afternoon sales remaining competitive. Evening sales show a noticeable decline, while nighttime consistently records the lowest sales, highlighting reduced customer activity during late hours.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22658" y="2862735"/>
            <a:ext cx="4719455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</a:pPr>
            <a:r>
              <a:rPr lang="en-US" sz="3799">
                <a:solidFill>
                  <a:srgbClr val="CB6CE6"/>
                </a:solidFill>
                <a:latin typeface="Rubik Dirt"/>
                <a:ea typeface="Rubik Dirt"/>
                <a:cs typeface="Rubik Dirt"/>
                <a:sym typeface="Rubik Dirt"/>
              </a:rPr>
              <a:t>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7795568" y="1057275"/>
            <a:ext cx="765564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05179" y="2980150"/>
            <a:ext cx="8420773" cy="457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378" lvl="1" indent="-307189" algn="l">
              <a:lnSpc>
                <a:spcPts val="3983"/>
              </a:lnSpc>
              <a:buFont typeface="Arial"/>
              <a:buChar char="•"/>
            </a:pPr>
            <a:r>
              <a:rPr lang="en-US" sz="2845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Introduce cold beverages sch as Iced latte, iced tea, matcha to improve revenue in the hotter months</a:t>
            </a:r>
          </a:p>
          <a:p>
            <a:pPr marL="614378" lvl="1" indent="-307189" algn="l">
              <a:lnSpc>
                <a:spcPts val="3983"/>
              </a:lnSpc>
              <a:buFont typeface="Arial"/>
              <a:buChar char="•"/>
            </a:pPr>
            <a:r>
              <a:rPr lang="en-US" sz="2845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Improve marketing for all three stores to improve visibility and customer engagement</a:t>
            </a:r>
          </a:p>
          <a:p>
            <a:pPr marL="614378" lvl="1" indent="-307189" algn="l">
              <a:lnSpc>
                <a:spcPts val="3983"/>
              </a:lnSpc>
              <a:buFont typeface="Arial"/>
              <a:buChar char="•"/>
            </a:pPr>
            <a:r>
              <a:rPr lang="en-US" sz="2845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Create product campaigns for categories that are contributing the least  to the total revenue</a:t>
            </a:r>
          </a:p>
          <a:p>
            <a:pPr marL="614378" lvl="1" indent="-307189" algn="l">
              <a:lnSpc>
                <a:spcPts val="3983"/>
              </a:lnSpc>
              <a:buFont typeface="Arial"/>
              <a:buChar char="•"/>
            </a:pPr>
            <a:r>
              <a:rPr lang="en-US" sz="2845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Develop night -time specials to improve sales in the night-time period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99" b="-13999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2314586" y="4273591"/>
            <a:ext cx="13658828" cy="275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279</Words>
  <Application>Microsoft Office PowerPoint</Application>
  <PresentationFormat>Custom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Arial</vt:lpstr>
      <vt:lpstr>Muli Bold</vt:lpstr>
      <vt:lpstr>Muli</vt:lpstr>
      <vt:lpstr>League Gothic</vt:lpstr>
      <vt:lpstr>Rubik Dirt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Professional Data Analysis Presentation</dc:title>
  <cp:lastModifiedBy>N Sako</cp:lastModifiedBy>
  <cp:revision>2</cp:revision>
  <dcterms:created xsi:type="dcterms:W3CDTF">2006-08-16T00:00:00Z</dcterms:created>
  <dcterms:modified xsi:type="dcterms:W3CDTF">2026-01-14T18:56:27Z</dcterms:modified>
  <dc:identifier>DAG-Yw23tGM</dc:identifier>
</cp:coreProperties>
</file>